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5173364-2B2B-4017-BBB0-A698E6E14C0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0F5B45-DF20-41EB-82C7-8EF3F35FB6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4800" dirty="0" smtClean="0"/>
              <a:t>Информатика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mk-MK" sz="3200" dirty="0" smtClean="0">
                <a:latin typeface="Mistral" pitchFamily="66" charset="0"/>
              </a:rPr>
              <a:t>Марковски  зоран</a:t>
            </a:r>
            <a:endParaRPr lang="en-US" sz="32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751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7635240" cy="762000"/>
          </a:xfrm>
        </p:spPr>
        <p:txBody>
          <a:bodyPr/>
          <a:lstStyle/>
          <a:p>
            <a:r>
              <a:rPr lang="en-US" sz="1200" dirty="0">
                <a:latin typeface="Mistral" pitchFamily="66" charset="0"/>
              </a:rPr>
              <a:t>1. </a:t>
            </a:r>
            <a:r>
              <a:rPr lang="en-US" sz="1200" dirty="0" err="1">
                <a:latin typeface="Mistral" pitchFamily="66" charset="0"/>
              </a:rPr>
              <a:t>Да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се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состави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програм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кој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што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од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зборовите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информираност</a:t>
            </a:r>
            <a:r>
              <a:rPr lang="en-US" sz="1200" dirty="0">
                <a:latin typeface="Mistral" pitchFamily="66" charset="0"/>
              </a:rPr>
              <a:t> и </a:t>
            </a:r>
            <a:r>
              <a:rPr lang="en-US" sz="1200" dirty="0" err="1">
                <a:latin typeface="Mistral" pitchFamily="66" charset="0"/>
              </a:rPr>
              <a:t>математика</a:t>
            </a:r>
            <a:r>
              <a:rPr lang="en-US" sz="1200" dirty="0">
                <a:latin typeface="Mistral" pitchFamily="66" charset="0"/>
              </a:rPr>
              <a:t/>
            </a:r>
            <a:br>
              <a:rPr lang="en-US" sz="1200" dirty="0">
                <a:latin typeface="Mistral" pitchFamily="66" charset="0"/>
              </a:rPr>
            </a:br>
            <a:r>
              <a:rPr lang="en-US" sz="1200" dirty="0" err="1">
                <a:latin typeface="Mistral" pitchFamily="66" charset="0"/>
              </a:rPr>
              <a:t>користејќи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ги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функциите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за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работа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со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стрингови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ќе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го</a:t>
            </a:r>
            <a:r>
              <a:rPr lang="en-US" sz="1200" dirty="0">
                <a:latin typeface="Mistral" pitchFamily="66" charset="0"/>
              </a:rPr>
              <a:t> </a:t>
            </a:r>
            <a:r>
              <a:rPr lang="en-US" sz="1200" dirty="0" err="1">
                <a:latin typeface="Mistral" pitchFamily="66" charset="0"/>
              </a:rPr>
              <a:t>состави</a:t>
            </a:r>
            <a:r>
              <a:rPr lang="en-US" sz="1200" dirty="0">
                <a:latin typeface="Mistral" pitchFamily="66" charset="0"/>
              </a:rPr>
              <a:t> и </a:t>
            </a:r>
            <a:r>
              <a:rPr lang="en-US" sz="1200" dirty="0" err="1">
                <a:latin typeface="Mistral" pitchFamily="66" charset="0"/>
              </a:rPr>
              <a:t>отпечати</a:t>
            </a:r>
            <a:r>
              <a:rPr lang="en-US" sz="1200" dirty="0">
                <a:latin typeface="Mistral" pitchFamily="66" charset="0"/>
              </a:rPr>
              <a:t/>
            </a:r>
            <a:br>
              <a:rPr lang="en-US" sz="1200" dirty="0">
                <a:latin typeface="Mistral" pitchFamily="66" charset="0"/>
              </a:rPr>
            </a:br>
            <a:r>
              <a:rPr lang="en-US" sz="1200" dirty="0" err="1">
                <a:latin typeface="Mistral" pitchFamily="66" charset="0"/>
              </a:rPr>
              <a:t>Информатика</a:t>
            </a:r>
            <a:r>
              <a:rPr lang="en-US" sz="1200" dirty="0">
                <a:latin typeface="Mistral" pitchFamily="66" charset="0"/>
              </a:rPr>
              <a:t>.</a:t>
            </a:r>
            <a:br>
              <a:rPr lang="en-US" sz="1200" dirty="0">
                <a:latin typeface="Mistral" pitchFamily="66" charset="0"/>
              </a:rPr>
            </a:br>
            <a:endParaRPr lang="en-US" sz="1200" dirty="0">
              <a:latin typeface="Mistral" pitchFamily="66" charset="0"/>
            </a:endParaRPr>
          </a:p>
        </p:txBody>
      </p:sp>
      <p:pic>
        <p:nvPicPr>
          <p:cNvPr id="4" name="image6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1295400"/>
            <a:ext cx="4876800" cy="1447800"/>
          </a:xfrm>
          <a:prstGeom prst="rect">
            <a:avLst/>
          </a:prstGeom>
          <a:ln/>
        </p:spPr>
      </p:pic>
      <p:pic>
        <p:nvPicPr>
          <p:cNvPr id="5" name="image12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43001" y="2947987"/>
            <a:ext cx="4938712" cy="116681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555806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latin typeface="Mistral" pitchFamily="66" charset="0"/>
              </a:rPr>
              <a:t>2</a:t>
            </a:r>
            <a:r>
              <a:rPr lang="en-US" sz="1600" dirty="0" smtClean="0">
                <a:latin typeface="Mistral" pitchFamily="66" charset="0"/>
              </a:rPr>
              <a:t>.</a:t>
            </a:r>
            <a:r>
              <a:rPr lang="mk-MK" sz="1600" dirty="0" smtClean="0">
                <a:latin typeface="Mistral" pitchFamily="66" charset="0"/>
              </a:rPr>
              <a:t> </a:t>
            </a:r>
            <a:r>
              <a:rPr lang="en-US" sz="1600" dirty="0" err="1" smtClean="0">
                <a:latin typeface="Mistral" pitchFamily="66" charset="0"/>
              </a:rPr>
              <a:t>Да</a:t>
            </a:r>
            <a:r>
              <a:rPr lang="en-US" sz="1600" dirty="0" smtClean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се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состави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програм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кој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што</a:t>
            </a:r>
            <a:r>
              <a:rPr lang="en-US" sz="1600" dirty="0">
                <a:latin typeface="Mistral" pitchFamily="66" charset="0"/>
              </a:rPr>
              <a:t>  </a:t>
            </a:r>
            <a:r>
              <a:rPr lang="en-US" sz="1600" dirty="0" err="1">
                <a:latin typeface="Mistral" pitchFamily="66" charset="0"/>
              </a:rPr>
              <a:t>ќе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ја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најде</a:t>
            </a:r>
            <a:r>
              <a:rPr lang="en-US" sz="1600" dirty="0">
                <a:latin typeface="Mistral" pitchFamily="66" charset="0"/>
              </a:rPr>
              <a:t> и </a:t>
            </a:r>
            <a:r>
              <a:rPr lang="en-US" sz="1600" dirty="0" err="1">
                <a:latin typeface="Mistral" pitchFamily="66" charset="0"/>
              </a:rPr>
              <a:t>отпечати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позицијата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на</a:t>
            </a:r>
            <a:r>
              <a:rPr lang="en-US" sz="1600" dirty="0">
                <a:latin typeface="Mistral" pitchFamily="66" charset="0"/>
              </a:rPr>
              <a:t/>
            </a:r>
            <a:br>
              <a:rPr lang="en-US" sz="1600" dirty="0">
                <a:latin typeface="Mistral" pitchFamily="66" charset="0"/>
              </a:rPr>
            </a:br>
            <a:r>
              <a:rPr lang="en-US" sz="1600" dirty="0" err="1">
                <a:latin typeface="Mistral" pitchFamily="66" charset="0"/>
              </a:rPr>
              <a:t>стрингот</a:t>
            </a:r>
            <a:r>
              <a:rPr lang="en-US" sz="1600" dirty="0">
                <a:latin typeface="Mistral" pitchFamily="66" charset="0"/>
              </a:rPr>
              <a:t> ma </a:t>
            </a:r>
            <a:r>
              <a:rPr lang="en-US" sz="1600" dirty="0" err="1">
                <a:latin typeface="Mistral" pitchFamily="66" charset="0"/>
              </a:rPr>
              <a:t>во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стрингот</a:t>
            </a:r>
            <a:r>
              <a:rPr lang="en-US" sz="1600" dirty="0">
                <a:latin typeface="Mistral" pitchFamily="66" charset="0"/>
              </a:rPr>
              <a:t> </a:t>
            </a:r>
            <a:r>
              <a:rPr lang="en-US" sz="1600" dirty="0" err="1">
                <a:latin typeface="Mistral" pitchFamily="66" charset="0"/>
              </a:rPr>
              <a:t>matematika</a:t>
            </a:r>
            <a:r>
              <a:rPr lang="en-US" sz="1600" dirty="0">
                <a:latin typeface="Mistral" pitchFamily="66" charset="0"/>
              </a:rPr>
              <a:t>.</a:t>
            </a:r>
            <a:br>
              <a:rPr lang="en-US" sz="1600" dirty="0">
                <a:latin typeface="Mistral" pitchFamily="66" charset="0"/>
              </a:rPr>
            </a:br>
            <a:endParaRPr lang="en-US" sz="1600" dirty="0">
              <a:latin typeface="Mistral" pitchFamily="66" charset="0"/>
            </a:endParaRPr>
          </a:p>
        </p:txBody>
      </p:sp>
      <p:pic>
        <p:nvPicPr>
          <p:cNvPr id="4" name="image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990600"/>
            <a:ext cx="6934200" cy="2819400"/>
          </a:xfrm>
          <a:prstGeom prst="rect">
            <a:avLst/>
          </a:prstGeom>
          <a:ln/>
        </p:spPr>
      </p:pic>
      <p:pic>
        <p:nvPicPr>
          <p:cNvPr id="5" name="image2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762000" y="3978852"/>
            <a:ext cx="6858000" cy="150754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775338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Mistral" pitchFamily="66" charset="0"/>
              </a:rPr>
              <a:t>3.Да </a:t>
            </a:r>
            <a:r>
              <a:rPr lang="en-US" sz="1400" dirty="0" err="1">
                <a:latin typeface="Mistral" pitchFamily="66" charset="0"/>
              </a:rPr>
              <a:t>се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состави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програм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кој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што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ќе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го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измени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стрингот</a:t>
            </a:r>
            <a:r>
              <a:rPr lang="en-US" sz="1400" dirty="0">
                <a:latin typeface="Mistral" pitchFamily="66" charset="0"/>
              </a:rPr>
              <a:t> s1 ne </a:t>
            </a:r>
            <a:r>
              <a:rPr lang="en-US" sz="1400" dirty="0" err="1">
                <a:latin typeface="Mistral" pitchFamily="66" charset="0"/>
              </a:rPr>
              <a:t>sakam</a:t>
            </a:r>
            <a:r>
              <a:rPr lang="en-US" sz="1400" dirty="0">
                <a:latin typeface="Mistral" pitchFamily="66" charset="0"/>
              </a:rPr>
              <a:t/>
            </a:r>
            <a:br>
              <a:rPr lang="en-US" sz="1400" dirty="0">
                <a:latin typeface="Mistral" pitchFamily="66" charset="0"/>
              </a:rPr>
            </a:br>
            <a:r>
              <a:rPr lang="en-US" sz="1400" dirty="0" err="1">
                <a:latin typeface="Mistral" pitchFamily="66" charset="0"/>
              </a:rPr>
              <a:t>programiranje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во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стрингот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sakam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programiranje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image9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5880" y="1066800"/>
            <a:ext cx="6491720" cy="1885950"/>
          </a:xfrm>
          <a:prstGeom prst="rect">
            <a:avLst/>
          </a:prstGeom>
          <a:ln/>
        </p:spPr>
      </p:pic>
      <p:pic>
        <p:nvPicPr>
          <p:cNvPr id="5" name="image4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43000" y="3200400"/>
            <a:ext cx="6324600" cy="1295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033357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59040" cy="685800"/>
          </a:xfrm>
        </p:spPr>
        <p:txBody>
          <a:bodyPr/>
          <a:lstStyle/>
          <a:p>
            <a:r>
              <a:rPr lang="mk-MK" sz="1400" dirty="0" smtClean="0">
                <a:latin typeface="Mistral" pitchFamily="66" charset="0"/>
              </a:rPr>
              <a:t/>
            </a:r>
            <a:br>
              <a:rPr lang="mk-MK" sz="1400" dirty="0" smtClean="0">
                <a:latin typeface="Mistral" pitchFamily="66" charset="0"/>
              </a:rPr>
            </a:br>
            <a:r>
              <a:rPr lang="mk-MK" sz="1400" dirty="0">
                <a:latin typeface="Mistral" pitchFamily="66" charset="0"/>
              </a:rPr>
              <a:t/>
            </a:r>
            <a:br>
              <a:rPr lang="mk-MK" sz="1400" dirty="0">
                <a:latin typeface="Mistral" pitchFamily="66" charset="0"/>
              </a:rPr>
            </a:br>
            <a:r>
              <a:rPr lang="en-US" sz="1400" dirty="0" smtClean="0">
                <a:latin typeface="Mistral" pitchFamily="66" charset="0"/>
              </a:rPr>
              <a:t>4.Да </a:t>
            </a:r>
            <a:r>
              <a:rPr lang="en-US" sz="1400" dirty="0" err="1">
                <a:latin typeface="Mistral" pitchFamily="66" charset="0"/>
              </a:rPr>
              <a:t>се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состави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програм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кој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што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ќе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го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измени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стрингот</a:t>
            </a:r>
            <a:r>
              <a:rPr lang="en-US" sz="1400" dirty="0">
                <a:latin typeface="Mistral" pitchFamily="66" charset="0"/>
              </a:rPr>
              <a:t> s1 </a:t>
            </a:r>
            <a:r>
              <a:rPr lang="en-US" sz="1400" dirty="0" err="1">
                <a:latin typeface="Mistral" pitchFamily="66" charset="0"/>
              </a:rPr>
              <a:t>sakam</a:t>
            </a:r>
            <a:r>
              <a:rPr lang="en-US" sz="1400" dirty="0">
                <a:latin typeface="Mistral" pitchFamily="66" charset="0"/>
              </a:rPr>
              <a:t/>
            </a:r>
            <a:br>
              <a:rPr lang="en-US" sz="1400" dirty="0">
                <a:latin typeface="Mistral" pitchFamily="66" charset="0"/>
              </a:rPr>
            </a:br>
            <a:r>
              <a:rPr lang="en-US" sz="1400" dirty="0">
                <a:latin typeface="Mistral" pitchFamily="66" charset="0"/>
              </a:rPr>
              <a:t>da </a:t>
            </a:r>
            <a:r>
              <a:rPr lang="en-US" sz="1400" dirty="0" err="1">
                <a:latin typeface="Mistral" pitchFamily="66" charset="0"/>
              </a:rPr>
              <a:t>jadam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во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стрингот</a:t>
            </a:r>
            <a:r>
              <a:rPr lang="en-US" sz="1400" dirty="0">
                <a:latin typeface="Mistral" pitchFamily="66" charset="0"/>
              </a:rPr>
              <a:t> ne </a:t>
            </a:r>
            <a:r>
              <a:rPr lang="en-US" sz="1400" dirty="0" err="1">
                <a:latin typeface="Mistral" pitchFamily="66" charset="0"/>
              </a:rPr>
              <a:t>sakam</a:t>
            </a:r>
            <a:r>
              <a:rPr lang="en-US" sz="1400" dirty="0">
                <a:latin typeface="Mistral" pitchFamily="66" charset="0"/>
              </a:rPr>
              <a:t> da </a:t>
            </a:r>
            <a:r>
              <a:rPr lang="en-US" sz="1400" dirty="0" err="1">
                <a:latin typeface="Mistral" pitchFamily="66" charset="0"/>
              </a:rPr>
              <a:t>jadam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image10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295400"/>
            <a:ext cx="4930775" cy="2423319"/>
          </a:xfrm>
          <a:prstGeom prst="rect">
            <a:avLst/>
          </a:prstGeom>
          <a:ln/>
        </p:spPr>
      </p:pic>
      <p:pic>
        <p:nvPicPr>
          <p:cNvPr id="5" name="image3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07473" y="4000500"/>
            <a:ext cx="5950527" cy="15621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194206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Mistral" pitchFamily="66" charset="0"/>
              </a:rPr>
              <a:t>5</a:t>
            </a:r>
            <a:r>
              <a:rPr lang="en-US" sz="1400" dirty="0" smtClean="0">
                <a:latin typeface="Mistral" pitchFamily="66" charset="0"/>
              </a:rPr>
              <a:t>.</a:t>
            </a:r>
            <a:r>
              <a:rPr lang="mk-MK" sz="1400" dirty="0" smtClean="0">
                <a:latin typeface="Mistral" pitchFamily="66" charset="0"/>
              </a:rPr>
              <a:t>  </a:t>
            </a:r>
            <a:r>
              <a:rPr lang="en-US" sz="1400" dirty="0" err="1" smtClean="0">
                <a:latin typeface="Mistral" pitchFamily="66" charset="0"/>
              </a:rPr>
              <a:t>Да</a:t>
            </a:r>
            <a:r>
              <a:rPr lang="en-US" sz="1400" dirty="0" smtClean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состави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програм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кој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што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ќе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го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претвори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стрингот</a:t>
            </a:r>
            <a:r>
              <a:rPr lang="en-US" sz="1400" dirty="0">
                <a:latin typeface="Mistral" pitchFamily="66" charset="0"/>
              </a:rPr>
              <a:t>(</a:t>
            </a:r>
            <a:r>
              <a:rPr lang="en-US" sz="1400" dirty="0" err="1">
                <a:latin typeface="Mistral" pitchFamily="66" charset="0"/>
              </a:rPr>
              <a:t>текстот</a:t>
            </a:r>
            <a:r>
              <a:rPr lang="en-US" sz="1400" dirty="0">
                <a:latin typeface="Mistral" pitchFamily="66" charset="0"/>
              </a:rPr>
              <a:t>) </a:t>
            </a:r>
            <a:r>
              <a:rPr lang="en-US" sz="1400" dirty="0" err="1">
                <a:latin typeface="Mistral" pitchFamily="66" charset="0"/>
              </a:rPr>
              <a:t>во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промен</a:t>
            </a:r>
            <a:r>
              <a:rPr lang="en-US" sz="1400" dirty="0">
                <a:latin typeface="Mistral" pitchFamily="66" charset="0"/>
              </a:rPr>
              <a:t>-</a:t>
            </a:r>
            <a:br>
              <a:rPr lang="en-US" sz="1400" dirty="0">
                <a:latin typeface="Mistral" pitchFamily="66" charset="0"/>
              </a:rPr>
            </a:br>
            <a:r>
              <a:rPr lang="en-US" sz="1400" dirty="0" err="1">
                <a:latin typeface="Mistral" pitchFamily="66" charset="0"/>
              </a:rPr>
              <a:t>ливата</a:t>
            </a:r>
            <a:r>
              <a:rPr lang="en-US" sz="1400" dirty="0">
                <a:latin typeface="Mistral" pitchFamily="66" charset="0"/>
              </a:rPr>
              <a:t> prom </a:t>
            </a:r>
            <a:r>
              <a:rPr lang="en-US" sz="1400" dirty="0" err="1">
                <a:latin typeface="Mistral" pitchFamily="66" charset="0"/>
              </a:rPr>
              <a:t>реален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број</a:t>
            </a:r>
            <a:r>
              <a:rPr lang="en-US" sz="1400" dirty="0">
                <a:latin typeface="Mistral" pitchFamily="66" charset="0"/>
              </a:rPr>
              <a:t>, и </a:t>
            </a:r>
            <a:r>
              <a:rPr lang="en-US" sz="1400" dirty="0" err="1">
                <a:latin typeface="Mistral" pitchFamily="66" charset="0"/>
              </a:rPr>
              <a:t>ќе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proveri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дали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има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грешка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конвезијата</a:t>
            </a:r>
            <a:r>
              <a:rPr lang="en-US" sz="1400" dirty="0">
                <a:latin typeface="Mistral" pitchFamily="66" charset="0"/>
              </a:rPr>
              <a:t>.</a:t>
            </a:r>
            <a:br>
              <a:rPr lang="en-US" sz="1400" dirty="0">
                <a:latin typeface="Mistral" pitchFamily="66" charset="0"/>
              </a:rPr>
            </a:br>
            <a:r>
              <a:rPr lang="en-US" sz="1400" dirty="0" err="1">
                <a:latin typeface="Mistral" pitchFamily="66" charset="0"/>
              </a:rPr>
              <a:t>Ако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има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грешка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да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му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отпечати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порака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на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корисникот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дека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внесениот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податок</a:t>
            </a:r>
            <a:r>
              <a:rPr lang="en-US" sz="1400" dirty="0">
                <a:latin typeface="Mistral" pitchFamily="66" charset="0"/>
              </a:rPr>
              <a:t/>
            </a:r>
            <a:br>
              <a:rPr lang="en-US" sz="1400" dirty="0">
                <a:latin typeface="Mistral" pitchFamily="66" charset="0"/>
              </a:rPr>
            </a:br>
            <a:r>
              <a:rPr lang="en-US" sz="1400" dirty="0" err="1">
                <a:latin typeface="Mistral" pitchFamily="66" charset="0"/>
              </a:rPr>
              <a:t>не</a:t>
            </a:r>
            <a:r>
              <a:rPr lang="en-US" sz="1400" dirty="0">
                <a:latin typeface="Mistral" pitchFamily="66" charset="0"/>
              </a:rPr>
              <a:t> е </a:t>
            </a:r>
            <a:r>
              <a:rPr lang="en-US" sz="1400" dirty="0" err="1">
                <a:latin typeface="Mistral" pitchFamily="66" charset="0"/>
              </a:rPr>
              <a:t>број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да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внесе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одново</a:t>
            </a:r>
            <a:r>
              <a:rPr lang="en-US" sz="1400" dirty="0">
                <a:latin typeface="Mistral" pitchFamily="66" charset="0"/>
              </a:rPr>
              <a:t>.</a:t>
            </a:r>
            <a:br>
              <a:rPr lang="en-US" sz="1400" dirty="0">
                <a:latin typeface="Mistral" pitchFamily="66" charset="0"/>
              </a:rPr>
            </a:br>
            <a:endParaRPr lang="en-US" sz="1400" dirty="0">
              <a:latin typeface="Mistral" pitchFamily="66" charset="0"/>
            </a:endParaRPr>
          </a:p>
        </p:txBody>
      </p:sp>
      <p:pic>
        <p:nvPicPr>
          <p:cNvPr id="4" name="image1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6324" y="1034761"/>
            <a:ext cx="6772276" cy="2428875"/>
          </a:xfrm>
          <a:prstGeom prst="rect">
            <a:avLst/>
          </a:prstGeom>
          <a:ln/>
        </p:spPr>
      </p:pic>
      <p:pic>
        <p:nvPicPr>
          <p:cNvPr id="5" name="image8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143000" y="3657600"/>
            <a:ext cx="6705600" cy="2057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49039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latin typeface="Mistral" pitchFamily="66" charset="0"/>
              </a:rPr>
              <a:t>6</a:t>
            </a:r>
            <a:r>
              <a:rPr lang="en-US" sz="1400" dirty="0" smtClean="0">
                <a:latin typeface="Mistral" pitchFamily="66" charset="0"/>
              </a:rPr>
              <a:t>.</a:t>
            </a:r>
            <a:r>
              <a:rPr lang="mk-MK" sz="1400" dirty="0" smtClean="0">
                <a:latin typeface="Mistral" pitchFamily="66" charset="0"/>
              </a:rPr>
              <a:t>  </a:t>
            </a:r>
            <a:r>
              <a:rPr lang="en-US" sz="1400" dirty="0" err="1" smtClean="0">
                <a:latin typeface="Mistral" pitchFamily="66" charset="0"/>
              </a:rPr>
              <a:t>Да</a:t>
            </a:r>
            <a:r>
              <a:rPr lang="en-US" sz="1400" dirty="0" smtClean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состави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програм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кој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што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ќе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ја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претвори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во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стринг</a:t>
            </a:r>
            <a:r>
              <a:rPr lang="en-US" sz="1400" dirty="0">
                <a:latin typeface="Mistral" pitchFamily="66" charset="0"/>
              </a:rPr>
              <a:t> (</a:t>
            </a:r>
            <a:r>
              <a:rPr lang="en-US" sz="1400" dirty="0" err="1">
                <a:latin typeface="Mistral" pitchFamily="66" charset="0"/>
              </a:rPr>
              <a:t>текст</a:t>
            </a:r>
            <a:r>
              <a:rPr lang="en-US" sz="1400" dirty="0">
                <a:latin typeface="Mistral" pitchFamily="66" charset="0"/>
              </a:rPr>
              <a:t>) </a:t>
            </a:r>
            <a:r>
              <a:rPr lang="en-US" sz="1400" dirty="0" err="1">
                <a:latin typeface="Mistral" pitchFamily="66" charset="0"/>
              </a:rPr>
              <a:t>внесената</a:t>
            </a:r>
            <a:r>
              <a:rPr lang="en-US" sz="1400" dirty="0">
                <a:latin typeface="Mistral" pitchFamily="66" charset="0"/>
              </a:rPr>
              <a:t/>
            </a:r>
            <a:br>
              <a:rPr lang="en-US" sz="1400" dirty="0">
                <a:latin typeface="Mistral" pitchFamily="66" charset="0"/>
              </a:rPr>
            </a:br>
            <a:r>
              <a:rPr lang="en-US" sz="1400" dirty="0" err="1">
                <a:latin typeface="Mistral" pitchFamily="66" charset="0"/>
              </a:rPr>
              <a:t>променлива</a:t>
            </a:r>
            <a:r>
              <a:rPr lang="en-US" sz="1400" dirty="0">
                <a:latin typeface="Mistral" pitchFamily="66" charset="0"/>
              </a:rPr>
              <a:t> prom </a:t>
            </a:r>
            <a:r>
              <a:rPr lang="en-US" sz="1400" dirty="0" err="1">
                <a:latin typeface="Mistral" pitchFamily="66" charset="0"/>
              </a:rPr>
              <a:t>од</a:t>
            </a:r>
            <a:r>
              <a:rPr lang="en-US" sz="1400" dirty="0">
                <a:latin typeface="Mistral" pitchFamily="66" charset="0"/>
              </a:rPr>
              <a:t> </a:t>
            </a:r>
            <a:r>
              <a:rPr lang="en-US" sz="1400" dirty="0" err="1">
                <a:latin typeface="Mistral" pitchFamily="66" charset="0"/>
              </a:rPr>
              <a:t>тастатура</a:t>
            </a:r>
            <a:r>
              <a:rPr lang="en-US" sz="1400" dirty="0">
                <a:latin typeface="Mistral" pitchFamily="66" charset="0"/>
              </a:rPr>
              <a:t>.</a:t>
            </a:r>
            <a:br>
              <a:rPr lang="en-US" sz="1400" dirty="0">
                <a:latin typeface="Mistral" pitchFamily="66" charset="0"/>
              </a:rPr>
            </a:br>
            <a:endParaRPr lang="en-US" sz="1400" dirty="0">
              <a:latin typeface="Mistral" pitchFamily="66" charset="0"/>
            </a:endParaRPr>
          </a:p>
        </p:txBody>
      </p:sp>
      <p:pic>
        <p:nvPicPr>
          <p:cNvPr id="4" name="image7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914400"/>
            <a:ext cx="5449887" cy="2618581"/>
          </a:xfrm>
          <a:prstGeom prst="rect">
            <a:avLst/>
          </a:prstGeom>
          <a:ln/>
        </p:spPr>
      </p:pic>
      <p:pic>
        <p:nvPicPr>
          <p:cNvPr id="5" name="image5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3400" y="3733800"/>
            <a:ext cx="6096000" cy="19050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57529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</TotalTime>
  <Words>76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Информатика </vt:lpstr>
      <vt:lpstr>1. Да се состави програм кој што од зборовите информираност и математика користејќи ги функциите за работа со стрингови ќе го состави и отпечати Информатика. </vt:lpstr>
      <vt:lpstr>2. Да се состави програм кој што  ќе ја најде и отпечати позицијата на стрингот ma во стрингот matematika. </vt:lpstr>
      <vt:lpstr>3.Да се состави програм кој што ќе го измени стрингот s1 ne sakam programiranje во стрингот sakam programiranje. </vt:lpstr>
      <vt:lpstr>  4.Да се состави програм кој што ќе го измени стрингот s1 sakam da jadam во стрингот ne sakam da jadam. </vt:lpstr>
      <vt:lpstr>5.  Да се состави програм кој што ќе го претвори стрингот(текстот) во промен- ливата prom реален број, и ќе proveri дали има грешка при конвезијата. Ако има грешка да му отпечати порака на корисникот дека внесениот податок не е број да внесе одново. </vt:lpstr>
      <vt:lpstr>6.  Да се состави програм кој што ќе ја претвори во стринг (текст) внесената променлива prom од тастатура.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</dc:title>
  <dc:creator>HP</dc:creator>
  <cp:lastModifiedBy>HP</cp:lastModifiedBy>
  <cp:revision>2</cp:revision>
  <dcterms:created xsi:type="dcterms:W3CDTF">2020-05-20T14:44:11Z</dcterms:created>
  <dcterms:modified xsi:type="dcterms:W3CDTF">2020-05-20T14:59:47Z</dcterms:modified>
</cp:coreProperties>
</file>